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3"/>
  </p:notes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374" autoAdjust="0"/>
    <p:restoredTop sz="94683" autoAdjust="0"/>
  </p:normalViewPr>
  <p:slideViewPr>
    <p:cSldViewPr snapToGrid="0">
      <p:cViewPr varScale="1">
        <p:scale>
          <a:sx n="164" d="100"/>
          <a:sy n="164" d="100"/>
        </p:scale>
        <p:origin x="846" y="13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CF9A5F-3ED3-4418-9F71-D60D77A13991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B92D69-9B85-4B1F-A5D9-DDD0F3C4F8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989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92D69-9B85-4B1F-A5D9-DDD0F3C4F8F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01223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92D69-9B85-4B1F-A5D9-DDD0F3C4F8F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7075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AD648-523D-4A69-9587-1BA02AD16A84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4EF46-2E1E-4113-83A0-F1386BB7D5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4711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AD648-523D-4A69-9587-1BA02AD16A84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4EF46-2E1E-4113-83A0-F1386BB7D5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849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AD648-523D-4A69-9587-1BA02AD16A84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4EF46-2E1E-4113-83A0-F1386BB7D5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5443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AD648-523D-4A69-9587-1BA02AD16A84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4EF46-2E1E-4113-83A0-F1386BB7D5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66104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AD648-523D-4A69-9587-1BA02AD16A84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4EF46-2E1E-4113-83A0-F1386BB7D5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2251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AD648-523D-4A69-9587-1BA02AD16A84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4EF46-2E1E-4113-83A0-F1386BB7D5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7850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AD648-523D-4A69-9587-1BA02AD16A84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4EF46-2E1E-4113-83A0-F1386BB7D5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520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AD648-523D-4A69-9587-1BA02AD16A84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4EF46-2E1E-4113-83A0-F1386BB7D5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0697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AD648-523D-4A69-9587-1BA02AD16A84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4EF46-2E1E-4113-83A0-F1386BB7D5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8842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AD648-523D-4A69-9587-1BA02AD16A84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4EF46-2E1E-4113-83A0-F1386BB7D5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4134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AD648-523D-4A69-9587-1BA02AD16A84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4EF46-2E1E-4113-83A0-F1386BB7D5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09966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AD648-523D-4A69-9587-1BA02AD16A84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4EF46-2E1E-4113-83A0-F1386BB7D57D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174218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AD648-523D-4A69-9587-1BA02AD16A84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4EF46-2E1E-4113-83A0-F1386BB7D5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44270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AD648-523D-4A69-9587-1BA02AD16A84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4EF46-2E1E-4113-83A0-F1386BB7D5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19853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AD648-523D-4A69-9587-1BA02AD16A84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4EF46-2E1E-4113-83A0-F1386BB7D5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30475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AD648-523D-4A69-9587-1BA02AD16A84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4EF46-2E1E-4113-83A0-F1386BB7D5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15612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AD648-523D-4A69-9587-1BA02AD16A84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4EF46-2E1E-4113-83A0-F1386BB7D5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994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CBFAD648-523D-4A69-9587-1BA02AD16A84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64EF46-2E1E-4113-83A0-F1386BB7D5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02747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6.png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332" y="68639"/>
            <a:ext cx="8588827" cy="725079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1677" y="-244893"/>
            <a:ext cx="1635029" cy="1635029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9495" y="1872771"/>
            <a:ext cx="10285962" cy="3800091"/>
          </a:xfrm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en-US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Condensed" panose="020B0502040204020203" pitchFamily="34" charset="0"/>
              </a:rPr>
              <a:t>Итоги работы ГКУ РД «ЦОДД».</a:t>
            </a:r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Condensed" panose="020B0502040204020203" pitchFamily="34" charset="0"/>
              </a:rPr>
              <a:t> </a:t>
            </a:r>
            <a:b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Condensed" panose="020B0502040204020203" pitchFamily="34" charset="0"/>
              </a:rPr>
            </a:br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Condensed" panose="020B0502040204020203" pitchFamily="34" charset="0"/>
              </a:rPr>
              <a:t>за 2022 год.</a:t>
            </a:r>
            <a:r>
              <a:rPr lang="ru-RU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ru-RU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973385" y="68639"/>
            <a:ext cx="9404723" cy="95416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транспорта и дорожного хозяйства Республики Дагестан</a:t>
            </a:r>
            <a:endParaRPr lang="ru-RU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079032" y="967877"/>
            <a:ext cx="8835080" cy="100966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000" b="1" dirty="0" smtClean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казенное учреждение Республики Дагестан </a:t>
            </a:r>
          </a:p>
          <a:p>
            <a:pPr algn="ctr"/>
            <a:r>
              <a:rPr lang="ru-RU" sz="2000" b="1" dirty="0" smtClean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«Центр организации дорожного движения»</a:t>
            </a:r>
            <a:endParaRPr lang="ru-RU" sz="2000" b="1" dirty="0">
              <a:solidFill>
                <a:schemeClr val="tx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4632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973" y="-69363"/>
            <a:ext cx="6550870" cy="655087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</p:pic>
      <p:pic>
        <p:nvPicPr>
          <p:cNvPr id="6" name="Рисунок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7259" y="253092"/>
            <a:ext cx="3642405" cy="648294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1886" y="551063"/>
            <a:ext cx="7462157" cy="539659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В </a:t>
            </a: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целях внедрения и обеспечения функционирования интеллектуальных транспортных систем Государственным казенным учреждением «Центр организации дорожного движения» в рамках реализации национального проекта «Безопасные и качественные дороги» 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региональной программы «Развитие дорог регионального межмуниципального и местного значения РД» </a:t>
            </a: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целях обеспечения безопасности и организации дорожного движения в 2022 году, </a:t>
            </a:r>
            <a:r>
              <a:rPr lang="ru-RU" sz="2400" b="1" dirty="0">
                <a:solidFill>
                  <a:srgbClr val="FF5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установлено 29 комплексов автоматической фото- и </a:t>
            </a:r>
            <a:r>
              <a:rPr lang="ru-RU" sz="2400" b="1" dirty="0" err="1">
                <a:solidFill>
                  <a:srgbClr val="FF5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видеофиксации</a:t>
            </a:r>
            <a:r>
              <a:rPr lang="ru-RU" sz="2400" b="1" dirty="0">
                <a:solidFill>
                  <a:srgbClr val="FF5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нарушений Правил дорожного движения </a:t>
            </a: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(далее - КФВФ), общее число которых составило 117 КФВФ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32567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ILy\Desktop\Screenshot_2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3625"/>
                    </a14:imgEffect>
                    <a14:imgEffect>
                      <a14:brightnessContrast bright="-20000" contrast="-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reflection stA="1000" endPos="43000" dist="50800" dir="5400000" sy="-100000" algn="bl" rotWithShape="0"/>
            <a:softEdge rad="635000"/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87778" y="200025"/>
            <a:ext cx="6515101" cy="645795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Выбор мест установки средств автоматической фиксации осуществляется на основании анализа аварийности на участках автомобильных дорог, где отмечается концентрация дорожно-транспортных происшествий или в местах с высокой вероятностью их возникновения. </a:t>
            </a:r>
            <a:b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 smtClean="0">
                <a:solidFill>
                  <a:srgbClr val="FF5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состоянию на 20.12.2022г. на автомобильных дорогах регионального и межмуниципального значения зарегистрировано два места концентрации ДТП (в аналогичный период прошлого года – 7) и 19 потенциальных аварийно-опасных участков (в АППГ – 23).</a:t>
            </a:r>
            <a:br>
              <a:rPr lang="ru-RU" sz="2000" b="1" dirty="0" smtClean="0">
                <a:solidFill>
                  <a:srgbClr val="FF5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 указанного числа, принятыми мерами Учреждением организовано размещение КФВФ на всех участках автодорог, за исключением мест, где технически не представляется возможным их установка (отсутствие интернет-связи и источников электропитания, реконструкция автодороги,  т.п.).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1" name="Picture 3" descr="C:\Users\ILy\Desktop\Screenshot_2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6219" y="646060"/>
            <a:ext cx="5051601" cy="5785353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4019337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1154955" y="435747"/>
            <a:ext cx="8825658" cy="12954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/>
            <a:r>
              <a:rPr lang="ru-RU" sz="20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/>
          </a:p>
        </p:txBody>
      </p:sp>
      <p:pic>
        <p:nvPicPr>
          <p:cNvPr id="6" name="Picture 2" descr="C:\Users\ILy\AppData\Roaming\Microsoft\Windows\Network Shortcuts\камера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10088" cy="685800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120546" y="830312"/>
            <a:ext cx="9070521" cy="49312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целях оперативного реагирования на складывающуюся ситуацию с аварийностью, Учреждением организована передислокация 4-х комплексов </a:t>
            </a:r>
            <a:r>
              <a:rPr lang="ru-RU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фотовидеофиксации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участки, где отмечен рост числа ДТП. Кроме того, обеспечено расширение функционала одного КВФВ по выявлению нарушений правил пользования ремнями безопасности и 12 комплексов для пресечения фактов выездов на полосу встречного движения.</a:t>
            </a:r>
            <a:b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Значительную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часть выявленных нарушений составляют превышение скорости движения, выезды на полосу встречного движения и проезд перекрестков на запрещающий сигнал светофоров. Помимо дополнительных финансовых поступлений в бюджет после уплаты штрафов, </a:t>
            </a:r>
            <a:r>
              <a:rPr lang="ru-RU" sz="20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эта работа носит профилактический характер, способствующий снижению числа трагедий на дорогах. </a:t>
            </a:r>
            <a:endParaRPr lang="ru-RU" sz="20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733" y="-146958"/>
            <a:ext cx="1635029" cy="1635029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5123" name="Picture 3" descr="H:\Камеры\2e585433-fd5f-42ec-9f13-d62b05c496f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1613" y="1657350"/>
            <a:ext cx="2653998" cy="4931229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5373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1080" y="2876365"/>
            <a:ext cx="7575612" cy="371163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2336" y="235219"/>
            <a:ext cx="6749142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целях повышения эффективности работы по взысканию задолженности по административным штрафам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в рамках реализации  четырехстороннего Соглашения о взаимодействии в области обеспечения эффективности мер принудительного исполнения и безопасности дорожного движения с использованием специальных технических средств распознавания государственных регистрационных знаков транспортных средств на автомобильных дорогах общего пользования </a:t>
            </a:r>
            <a:r>
              <a:rPr lang="ru-RU" sz="20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между Правительством РД, Министерством внутренних дел по РД, Управлением Федеральной службы судебных приставов России по РД и Управлением Федеральной налоговой службы России по РД, обеспечено регулярное проведение совместных рейдовых мероприятий в городских округах и муниципальных районах республики, эффективность которых отмечена руководством республики.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endParaRPr lang="ru-RU" sz="2000" dirty="0"/>
          </a:p>
        </p:txBody>
      </p:sp>
      <p:pic>
        <p:nvPicPr>
          <p:cNvPr id="9" name="Рисунок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4764" y="3282043"/>
            <a:ext cx="4665163" cy="3305953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3074" name="Picture 2" descr="C:\Users\ILy\AppData\Roaming\Microsoft\Windows\Network Shortcuts\whatsapp-image-2022-05-30-at-09.46.33-1-1024x768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0427" y="161740"/>
            <a:ext cx="3619500" cy="2714625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27588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 descr="C:\Users\ILy\AppData\Roaming\Microsoft\Windows\Network Shortcuts\2222-1024x76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3962" y="2330904"/>
            <a:ext cx="3107867" cy="2330901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Заголовок 1"/>
          <p:cNvSpPr>
            <a:spLocks noGrp="1"/>
          </p:cNvSpPr>
          <p:nvPr>
            <p:ph type="title"/>
          </p:nvPr>
        </p:nvSpPr>
        <p:spPr>
          <a:xfrm>
            <a:off x="179613" y="3600447"/>
            <a:ext cx="7192737" cy="2596246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текущем году с использованием 3-х автомобилей </a:t>
            </a:r>
            <a:r>
              <a:rPr lang="ru-RU" sz="20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ГКУ РД «ЦОДД</a:t>
            </a:r>
            <a:r>
              <a:rPr 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»,  оснащенных специальными техническими средствами </a:t>
            </a:r>
            <a:r>
              <a:rPr lang="ru-RU" sz="20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организовано проведение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143 совместных рейдовых мероприятий </a:t>
            </a:r>
            <a:r>
              <a:rPr 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городских округах и муниципальных районах республики, </a:t>
            </a:r>
            <a:r>
              <a:rPr lang="ru-RU" sz="2000" b="1" dirty="0">
                <a:solidFill>
                  <a:srgbClr val="FF5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ходе которых фактическим исполнением окончено около 6,3 тыс. исполнительных производств, из них по штрафам ГИБДД на сумму 4,7 млн. рублей и по налоговым платежам на сумму 12,9 млн. рублей  (всего принудительно взыскано более 19,5 млн. рублей</a:t>
            </a:r>
            <a:r>
              <a:rPr lang="ru-RU" sz="2000" b="1" dirty="0" smtClean="0">
                <a:solidFill>
                  <a:srgbClr val="FF5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</a:t>
            </a:r>
            <a:br>
              <a:rPr lang="ru-RU" sz="2000" b="1" dirty="0" smtClean="0">
                <a:solidFill>
                  <a:srgbClr val="FF5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Кроме </a:t>
            </a:r>
            <a:r>
              <a:rPr 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того, в ходе указанных мероприятий, в целях исключения фактов эксплуатации транспортных средств с архивными (подложными) гос. регистрационными знаками, </a:t>
            </a:r>
            <a:r>
              <a:rPr lang="ru-RU" sz="2000" b="1" dirty="0">
                <a:solidFill>
                  <a:srgbClr val="FF5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изъято 1349 архивных и 30 подложных государственных регистрационных знаков</a:t>
            </a:r>
            <a:r>
              <a:rPr lang="ru-RU" sz="2000" b="1" dirty="0" smtClean="0">
                <a:solidFill>
                  <a:srgbClr val="FF5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000" b="1" dirty="0">
              <a:solidFill>
                <a:srgbClr val="FF5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81643" y="4727119"/>
            <a:ext cx="7225393" cy="198392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100" name="Picture 4" descr="C:\Users\ILy\AppData\Roaming\Microsoft\Windows\Network Shortcuts\whatsapp-image-2022-05-12-at-14.37.23-1-1-1024x768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7665" y="195941"/>
            <a:ext cx="3107867" cy="2330900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:\РЕЙД\whatsapp-image-2022-05-12-at-14.37.22-1-300x225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6782" y="4469945"/>
            <a:ext cx="2857500" cy="2143125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971" y="195941"/>
            <a:ext cx="1635029" cy="1635029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42287034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16064" y="2890157"/>
            <a:ext cx="5915315" cy="3833086"/>
          </a:xfrm>
        </p:spPr>
        <p:txBody>
          <a:bodyPr>
            <a:normAutofit fontScale="90000"/>
          </a:bodyPr>
          <a:lstStyle/>
          <a:p>
            <a:r>
              <a:rPr lang="ru-RU" sz="2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организовано </a:t>
            </a:r>
            <a:r>
              <a:rPr lang="ru-RU" sz="2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приобретение двух передвижных комплексов автоматической фиксации </a:t>
            </a:r>
            <a:r>
              <a:rPr lang="ru-RU" sz="2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фотовидеофиксации</a:t>
            </a:r>
            <a:r>
              <a:rPr lang="ru-RU" sz="2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нарушений Правил дорожного движения «</a:t>
            </a:r>
            <a:r>
              <a:rPr lang="ru-RU" sz="2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АвтоУраган</a:t>
            </a:r>
            <a:r>
              <a:rPr lang="ru-RU" sz="2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МС» и одного аппаратно-программного комплекса «Дозор М3», работа которых по выявлению нарушений правил остановки и стоянки транспортных средств в районе аэропорта «</a:t>
            </a:r>
            <a:r>
              <a:rPr lang="ru-RU" sz="2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Уйташ</a:t>
            </a:r>
            <a:r>
              <a:rPr lang="ru-RU" sz="2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носит эффективный характер </a:t>
            </a:r>
            <a:r>
              <a:rPr lang="ru-RU" sz="2200" b="1" dirty="0">
                <a:solidFill>
                  <a:srgbClr val="FF5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течение месяца АПК «Дозор М3» выявлено более  2 тыс. подобных нарушений,  АПК «</a:t>
            </a:r>
            <a:r>
              <a:rPr lang="ru-RU" sz="2200" b="1" dirty="0" err="1">
                <a:solidFill>
                  <a:srgbClr val="FF5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АвтоУраган</a:t>
            </a:r>
            <a:r>
              <a:rPr lang="ru-RU" sz="2200" b="1" dirty="0">
                <a:solidFill>
                  <a:srgbClr val="FF5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МС» ежедневно выявляются около 70-100 нарушений</a:t>
            </a:r>
            <a:r>
              <a:rPr lang="ru-RU" sz="2200" b="1" dirty="0" smtClean="0">
                <a:solidFill>
                  <a:srgbClr val="FF5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</a:t>
            </a:r>
            <a:endParaRPr lang="ru-RU" dirty="0">
              <a:solidFill>
                <a:srgbClr val="FF5050"/>
              </a:solidFill>
            </a:endParaRPr>
          </a:p>
        </p:txBody>
      </p:sp>
      <p:pic>
        <p:nvPicPr>
          <p:cNvPr id="14" name="Рисунок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6388" y="2294255"/>
            <a:ext cx="5940425" cy="4449445"/>
          </a:xfrm>
          <a:prstGeom prst="rect">
            <a:avLst/>
          </a:prstGeom>
          <a:noFill/>
          <a:ln>
            <a:solidFill>
              <a:schemeClr val="bg2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269420" y="220436"/>
            <a:ext cx="11797393" cy="2303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целях обеспечения безопасности дорожного движения и активизации работы по принудительному исполнению административных штрафов, в рамках реализации подпрограммы </a:t>
            </a:r>
            <a:r>
              <a:rPr lang="ru-RU" sz="20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«Повышение безопасности дорожного движения в 2021-2023 годах»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государственной программы Республики Дагестан </a:t>
            </a:r>
            <a:r>
              <a:rPr lang="ru-RU" sz="20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«Обеспечение общественного порядка и противодействие преступности в Республике Дагестан на 2021-2023 годы»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утвержденной постановлением Правительства Республики Дагестан от 22 декабря 2014 г. № 659, ГКУ РД «ЦОДД»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6926448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2079" y="0"/>
            <a:ext cx="12494079" cy="685800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</p:pic>
      <p:pic>
        <p:nvPicPr>
          <p:cNvPr id="6147" name="Picture 3" descr="C:\Users\ILy\Desktop\Screenshot_4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7571" y="4408715"/>
            <a:ext cx="3608613" cy="2318884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Текст 3"/>
          <p:cNvSpPr txBox="1">
            <a:spLocks/>
          </p:cNvSpPr>
          <p:nvPr/>
        </p:nvSpPr>
        <p:spPr>
          <a:xfrm>
            <a:off x="586969" y="736941"/>
            <a:ext cx="5642381" cy="30349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ru-RU" sz="20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рамках агитационно-пропагандистской кампании, направленной на повышение культуры вождения водителей грузового и пассажирского транспорта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Учреждением организовано изготовление и распространение в ходе двух информационно-пропагандистских акций, проведенных 9 августа и 14 сентября 2022г.</a:t>
            </a:r>
            <a:r>
              <a:rPr lang="ru-RU" sz="2000" b="1" dirty="0">
                <a:solidFill>
                  <a:srgbClr val="FF5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5 тыс. буклетов с пропагандой безопасности дорожного движения, а также размещение агитационного материала по вопросам ОБДД на 13 автобусах, следующих на регулярных пассажирских маршрутах и на 6 рекламных щитах.</a:t>
            </a:r>
          </a:p>
        </p:txBody>
      </p:sp>
      <p:pic>
        <p:nvPicPr>
          <p:cNvPr id="9" name="Рисунок 8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0404" y="367394"/>
            <a:ext cx="3569403" cy="2808513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6146" name="Picture 2" descr="C:\Users\ILy\Desktop\Screenshot_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4522" y="2595073"/>
            <a:ext cx="3535100" cy="2487196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9442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734788" y="277586"/>
            <a:ext cx="927598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соответствии с региональным проектом "Общесистемные меры развития дорожного хозяйства" и в целях обеспечения сохранности дорожного покрытия </a:t>
            </a:r>
            <a:r>
              <a:rPr lang="ru-RU" sz="20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ГКУ РД «ЦОДД» в 2022 году организовано строительство автоматического пункта весогабаритного контроля (АПВГК) на участке км 65+650 автомобильной дороги «Кизляр-Терекли-Мектеб-граница Ставропольского края». Общее количество построенных в 2020-2022 году составило 3 АПВГК.</a:t>
            </a:r>
          </a:p>
        </p:txBody>
      </p:sp>
      <p:pic>
        <p:nvPicPr>
          <p:cNvPr id="18" name="Рисунок 1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62" y="2781299"/>
            <a:ext cx="5294313" cy="3305176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7170" name="Picture 2" descr="C:\Users\ILy\AppData\Roaming\Microsoft\Windows\Network Shortcuts\d1f9a4ff-3f47-4ecb-9bde-6805487e3d99.jf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9737" y="2781299"/>
            <a:ext cx="5875868" cy="3305176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1837" y="161924"/>
            <a:ext cx="1635029" cy="1635029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26555262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81001" y="901244"/>
            <a:ext cx="4762499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целях повышения надежности и безопасности дорожного движения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автодорогах общего пользования Республики Дагестан, в рамках государственной программы Республики Дагестан «Развитие территориальных автомобильных дорог республиканского, межмуниципального и местного значения Республики Дагестан»  Учреждением обеспечено нанесение дорожной разметки и дублирующих знаков общим объемом </a:t>
            </a:r>
            <a:r>
              <a:rPr lang="ru-RU" sz="2000" b="1" dirty="0">
                <a:solidFill>
                  <a:srgbClr val="FF5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701861,86 м</a:t>
            </a:r>
            <a:r>
              <a:rPr lang="ru-RU" sz="2000" b="1" baseline="30000" dirty="0">
                <a:solidFill>
                  <a:srgbClr val="FF5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sz="2000" b="1" dirty="0">
                <a:solidFill>
                  <a:srgbClr val="FF5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</a:t>
            </a:r>
          </a:p>
        </p:txBody>
      </p:sp>
      <p:pic>
        <p:nvPicPr>
          <p:cNvPr id="13" name="Рисунок 1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496050" y="3038475"/>
            <a:ext cx="2667000" cy="4533900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8194" name="Picture 2" descr="H:\разметка\WhatsApp Image 2022-08-27 at 15.52.08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5511" y="1876425"/>
            <a:ext cx="1701164" cy="4581525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H:\разметка\WhatsApp Image 2022-06-01 at 14.36.53 (1)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5134" y="570079"/>
            <a:ext cx="4185641" cy="3131055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5511" y="171450"/>
            <a:ext cx="1635029" cy="1635029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15958148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0525" y="611982"/>
            <a:ext cx="49911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рамках мероприятий по внедрению интеллектуальных транспортных систем на автомобильных дорогах республиканского и межмуниципального значения Республики Дагестан, в целях повышения уровня безопасности дорожного движения и автоматизации процесса информирования и оповещения  участников дорожного движения, </a:t>
            </a:r>
            <a:r>
              <a:rPr lang="ru-RU" sz="20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Учреждением обеспечена установка двух дорожных систем </a:t>
            </a:r>
            <a:r>
              <a:rPr lang="ru-RU" sz="20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метеомониторинга</a:t>
            </a:r>
            <a:r>
              <a:rPr lang="ru-RU" sz="20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(метеопосты), 4 информационных табло на 2-х П-образных опорах и 5 «умных пешеходных переходов».  </a:t>
            </a:r>
          </a:p>
        </p:txBody>
      </p:sp>
      <p:pic>
        <p:nvPicPr>
          <p:cNvPr id="21" name="Рисунок 20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0699" y="335358"/>
            <a:ext cx="2600325" cy="6341666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25" name="Рисунок 2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8939" y="335358"/>
            <a:ext cx="3827462" cy="3170833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9219" name="Picture 3" descr="H:\Камеры\935ccaca-38a3-4b62-84e7-bb47593bb35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8939" y="3590925"/>
            <a:ext cx="3827462" cy="3086099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83367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508</TotalTime>
  <Words>715</Words>
  <Application>Microsoft Office PowerPoint</Application>
  <PresentationFormat>Широкоэкранный</PresentationFormat>
  <Paragraphs>22</Paragraphs>
  <Slides>11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Bahnschrift SemiCondensed</vt:lpstr>
      <vt:lpstr>Calibri</vt:lpstr>
      <vt:lpstr>Century Gothic</vt:lpstr>
      <vt:lpstr>Times New Roman</vt:lpstr>
      <vt:lpstr>Wingdings 3</vt:lpstr>
      <vt:lpstr>Ион</vt:lpstr>
      <vt:lpstr> Итоги работы ГКУ РД «ЦОДД».  за 2022 год.  </vt:lpstr>
      <vt:lpstr>        В целях внедрения и обеспечения функционирования интеллектуальных транспортных систем Государственным казенным учреждением «Центр организации дорожного движения» в рамках реализации национального проекта «Безопасные и качественные дороги» и региональной программы «Развитие дорог регионального межмуниципального и местного значения РД» в целях обеспечения безопасности и организации дорожного движения в 2022 году, установлено 29 комплексов автоматической фото- и видеофиксации нарушений Правил дорожного движения (далее - КФВФ), общее число которых составило 117 КФВФ.</vt:lpstr>
      <vt:lpstr>Выбор мест установки средств автоматической фиксации осуществляется на основании анализа аварийности на участках автомобильных дорог, где отмечается концентрация дорожно-транспортных происшествий или в местах с высокой вероятностью их возникновения.  По состоянию на 20.12.2022г. на автомобильных дорогах регионального и межмуниципального значения зарегистрировано два места концентрации ДТП (в аналогичный период прошлого года – 7) и 19 потенциальных аварийно-опасных участков (в АППГ – 23). Из указанного числа, принятыми мерами Учреждением организовано размещение КФВФ на всех участках автодорог, за исключением мест, где технически не представляется возможным их установка (отсутствие интернет-связи и источников электропитания, реконструкция автодороги,  т.п.). </vt:lpstr>
      <vt:lpstr> </vt:lpstr>
      <vt:lpstr>Презентация PowerPoint</vt:lpstr>
      <vt:lpstr>В текущем году с использованием 3-х автомобилей ГКУ РД «ЦОДД»,  оснащенных специальными техническими средствами организовано проведение 143 совместных рейдовых мероприятий в городских округах и муниципальных районах республики, в ходе которых фактическим исполнением окончено около 6,3 тыс. исполнительных производств, из них по штрафам ГИБДД на сумму 4,7 млн. рублей и по налоговым платежам на сумму 12,9 млн. рублей  (всего принудительно взыскано более 19,5 млн. рублей).  Кроме того, в ходе указанных мероприятий, в целях исключения фактов эксплуатации транспортных средств с архивными (подложными) гос. регистрационными знаками, изъято 1349 архивных и 30 подложных государственных регистрационных знаков.</vt:lpstr>
      <vt:lpstr>организовано приобретение двух передвижных комплексов автоматической фиксации фотовидеофиксации нарушений Правил дорожного движения «АвтоУраган МС» и одного аппаратно-программного комплекса «Дозор М3», работа которых по выявлению нарушений правил остановки и стоянки транспортных средств в районе аэропорта «Уйташ» носит эффективный характер (в течение месяца АПК «Дозор М3» выявлено более  2 тыс. подобных нарушений,  АПК «АвтоУраган МС» ежедневно выявляются около 70-100 нарушений).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Подключение владельцев автомобильных дорог к информационной системе оказания государственной услуги «Выдача специальных разрешений на движение тяжеловесных и (или) крупногабаритных грузов».</dc:title>
  <dc:creator>User</dc:creator>
  <cp:lastModifiedBy>User</cp:lastModifiedBy>
  <cp:revision>60</cp:revision>
  <dcterms:created xsi:type="dcterms:W3CDTF">2021-12-01T11:56:02Z</dcterms:created>
  <dcterms:modified xsi:type="dcterms:W3CDTF">2022-12-27T08:16:51Z</dcterms:modified>
</cp:coreProperties>
</file>